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79" r:id="rId2"/>
    <p:sldId id="271" r:id="rId3"/>
    <p:sldId id="286" r:id="rId4"/>
    <p:sldId id="293" r:id="rId5"/>
    <p:sldId id="291" r:id="rId6"/>
    <p:sldId id="287" r:id="rId7"/>
    <p:sldId id="289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84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5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6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9928018-50CA-4ACD-B108-4C39F66A6F9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5BBB549-FA30-415C-B12C-C35E04BC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65ABC-778C-4ED4-8E2B-F17104028B66}"/>
              </a:ext>
            </a:extLst>
          </p:cNvPr>
          <p:cNvSpPr txBox="1"/>
          <p:nvPr/>
        </p:nvSpPr>
        <p:spPr>
          <a:xfrm>
            <a:off x="635665" y="3017426"/>
            <a:ext cx="3363974" cy="12895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M.G.L. Ch. 40A Section 3A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ACTION PLAN &amp; COMPLIANCE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EC901-8E03-42A8-B1E3-92B5F875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62" y="4906102"/>
            <a:ext cx="1763845" cy="118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08D04B-9FA8-8448-FD34-47BE984B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Townsend</a:t>
            </a:r>
            <a:br>
              <a:rPr lang="en-US" dirty="0"/>
            </a:br>
            <a:r>
              <a:rPr lang="en-US" dirty="0"/>
              <a:t>MBTA COMMUNITIES</a:t>
            </a:r>
          </a:p>
        </p:txBody>
      </p:sp>
      <p:pic>
        <p:nvPicPr>
          <p:cNvPr id="29" name="Picture Placeholder 28" descr="A map of the united states&#10;&#10;Description automatically generated with low confidence">
            <a:extLst>
              <a:ext uri="{FF2B5EF4-FFF2-40B4-BE49-F238E27FC236}">
                <a16:creationId xmlns:a16="http://schemas.microsoft.com/office/drawing/2014/main" id="{3B850E6F-20F3-5934-9FD4-2DFD2C7480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562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5870A-490E-4235-8ED5-4D62539FB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0499" y="3996316"/>
            <a:ext cx="3794760" cy="2133299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 &amp; Presented by Jonathan Vos, Regional Planner, MRPC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0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58716-04E6-4934-8A75-9D14AE9D82DA}"/>
              </a:ext>
            </a:extLst>
          </p:cNvPr>
          <p:cNvSpPr txBox="1"/>
          <p:nvPr/>
        </p:nvSpPr>
        <p:spPr>
          <a:xfrm>
            <a:off x="537563" y="2099144"/>
            <a:ext cx="3610691" cy="26731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B632F-94E0-4256-A09B-CB418769C011}"/>
              </a:ext>
            </a:extLst>
          </p:cNvPr>
          <p:cNvSpPr txBox="1"/>
          <p:nvPr/>
        </p:nvSpPr>
        <p:spPr>
          <a:xfrm>
            <a:off x="4685817" y="-1"/>
            <a:ext cx="7506183" cy="685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2400" dirty="0"/>
              <a:t>Economic Development Bond Bill (Chapter 358 of the Acts of 2020) signed January 2021 Amends Chapter 40A (the Zoning Act), Section 3A to require:</a:t>
            </a:r>
          </a:p>
          <a:p>
            <a:pPr marL="9144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zoning ordinance or by-law that provides for at least 1 district of reasonable size in which multi-family housing is permitted as of right; </a:t>
            </a:r>
          </a:p>
          <a:p>
            <a:pPr marL="9144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Multi-family housing shall be without age restrictions and shall be suitable for families with children.</a:t>
            </a:r>
          </a:p>
          <a:p>
            <a:pPr marL="914400" lvl="1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District of reasonable size.</a:t>
            </a:r>
          </a:p>
          <a:p>
            <a:pPr marL="1828800" lvl="3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Have a minimum gross density of 15 units per acre, subject to any further limitations imposed by section 40 of chapter 131 and title 5 of the state environmental code established pursuant to section 13 of chapter 21A</a:t>
            </a:r>
          </a:p>
        </p:txBody>
      </p:sp>
    </p:spTree>
    <p:extLst>
      <p:ext uri="{BB962C8B-B14F-4D97-AF65-F5344CB8AC3E}">
        <p14:creationId xmlns:p14="http://schemas.microsoft.com/office/powerpoint/2010/main" val="1807034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4192-1A15-6973-75D9-9CF36560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4617"/>
            <a:ext cx="7729728" cy="1188720"/>
          </a:xfrm>
        </p:spPr>
        <p:txBody>
          <a:bodyPr/>
          <a:lstStyle/>
          <a:p>
            <a:r>
              <a:rPr lang="en-US" dirty="0"/>
              <a:t>Requirements for Townsend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B068-CDBE-5A37-31A2-496A70656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136" y="1671638"/>
            <a:ext cx="3622547" cy="4068388"/>
          </a:xfrm>
        </p:spPr>
        <p:txBody>
          <a:bodyPr>
            <a:normAutofit/>
          </a:bodyPr>
          <a:lstStyle/>
          <a:p>
            <a:r>
              <a:rPr lang="en-US" sz="2000" dirty="0"/>
              <a:t>Townsend must create (but not build) dense, multifamily zoning to be compliant with Section 3A.</a:t>
            </a:r>
          </a:p>
          <a:p>
            <a:r>
              <a:rPr lang="en-US" sz="2000" dirty="0"/>
              <a:t>As an Adjacent Small Town, the deadline to be compliant is December 31, 2025.</a:t>
            </a:r>
          </a:p>
          <a:p>
            <a:r>
              <a:rPr lang="en-US" sz="2000" dirty="0"/>
              <a:t>No requirement for specific location of compliant zone in Townsend.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F8841-8CC0-1117-EF73-4064D2CC9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9" y="1671638"/>
            <a:ext cx="4270243" cy="4068388"/>
          </a:xfrm>
        </p:spPr>
        <p:txBody>
          <a:bodyPr>
            <a:normAutofit/>
          </a:bodyPr>
          <a:lstStyle/>
          <a:p>
            <a:r>
              <a:rPr lang="en-US" sz="2000" dirty="0"/>
              <a:t>Must zone for at least 178 multi-family units at a density at 15 units/acre (approximately 12 acres).</a:t>
            </a:r>
          </a:p>
          <a:p>
            <a:r>
              <a:rPr lang="en-US" sz="2000" dirty="0"/>
              <a:t>The MBTA Communities Zone must be by-right and cannot have restrictions such as being age-restricted housing.</a:t>
            </a:r>
          </a:p>
          <a:p>
            <a:r>
              <a:rPr lang="en-US" sz="2000" dirty="0"/>
              <a:t>Can use an Overlay Zoning District.</a:t>
            </a:r>
          </a:p>
          <a:p>
            <a:r>
              <a:rPr lang="en-US" sz="2000" dirty="0"/>
              <a:t>Zoned area does not have to be a singular location.</a:t>
            </a:r>
          </a:p>
        </p:txBody>
      </p:sp>
    </p:spTree>
    <p:extLst>
      <p:ext uri="{BB962C8B-B14F-4D97-AF65-F5344CB8AC3E}">
        <p14:creationId xmlns:p14="http://schemas.microsoft.com/office/powerpoint/2010/main" val="330420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AAD6-728E-B86D-2558-8867CA7F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MBTA Overlay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94A0-03C8-BBB7-C8E1-1EB39149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Would allow for current uses of existing zoning districts without interference.</a:t>
            </a:r>
          </a:p>
          <a:p>
            <a:r>
              <a:rPr lang="en-US" dirty="0"/>
              <a:t>Does not prevent additional single-family residences from being built where zoning already exists.</a:t>
            </a:r>
          </a:p>
          <a:p>
            <a:pPr lvl="1"/>
            <a:r>
              <a:rPr lang="en-US" dirty="0"/>
              <a:t>Only allows for denser multi-family housing to be built, without requiring it. </a:t>
            </a:r>
          </a:p>
          <a:p>
            <a:r>
              <a:rPr lang="en-US" dirty="0"/>
              <a:t>Developer is responsible for building – not the community.</a:t>
            </a:r>
          </a:p>
          <a:p>
            <a:r>
              <a:rPr lang="en-US" dirty="0"/>
              <a:t>A MBTA Overlay district can </a:t>
            </a:r>
            <a:r>
              <a:rPr lang="en-US" i="1" dirty="0"/>
              <a:t>allow</a:t>
            </a:r>
            <a:r>
              <a:rPr lang="en-US" dirty="0"/>
              <a:t> for mixed-use commercial without requiring it.</a:t>
            </a:r>
          </a:p>
          <a:p>
            <a:r>
              <a:rPr lang="en-US" dirty="0"/>
              <a:t>Design standards and by-law specifications are up to the community as long as they meet the state mandated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47615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48FC25-C172-858A-9222-0E9B3140CB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16" r="15324" b="-2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91BAA3-FE23-4A48-BA9E-EF0D56A83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16018-9EEF-3120-7F00-BDEFB8199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2273" y="973600"/>
            <a:ext cx="3374136" cy="4924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The three identified overlay zones for a viable MBTA compliant district – each potential district allows for the required number of multi-family units (178) at the mandated density of 15 units per acre.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005055-0ADC-1313-81C4-50D98EE7A9C4}"/>
              </a:ext>
            </a:extLst>
          </p:cNvPr>
          <p:cNvSpPr/>
          <p:nvPr/>
        </p:nvSpPr>
        <p:spPr>
          <a:xfrm>
            <a:off x="1837189" y="3422260"/>
            <a:ext cx="2902591" cy="23174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3AEF6-59CA-C70E-4090-C3575C86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34472"/>
            <a:ext cx="11526982" cy="56027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CC8E33-8BC6-3A76-1AA8-A184A26A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138545"/>
            <a:ext cx="7729728" cy="89592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dense development </a:t>
            </a:r>
            <a:br>
              <a:rPr lang="en-US" dirty="0"/>
            </a:br>
            <a:r>
              <a:rPr lang="en-US" dirty="0"/>
              <a:t>(15 Units/acre)</a:t>
            </a:r>
          </a:p>
        </p:txBody>
      </p:sp>
    </p:spTree>
    <p:extLst>
      <p:ext uri="{BB962C8B-B14F-4D97-AF65-F5344CB8AC3E}">
        <p14:creationId xmlns:p14="http://schemas.microsoft.com/office/powerpoint/2010/main" val="262928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C976-208C-291C-8AD5-D5C0F1A3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823" y="213341"/>
            <a:ext cx="7729728" cy="455962"/>
          </a:xfrm>
        </p:spPr>
        <p:txBody>
          <a:bodyPr>
            <a:normAutofit fontScale="90000"/>
          </a:bodyPr>
          <a:lstStyle/>
          <a:p>
            <a:r>
              <a:rPr lang="en-US" dirty="0"/>
              <a:t>MULTIFAMILY HOUSING IN TOWNSEND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A80E5-B254-3EF6-1236-904863BA6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636"/>
          <a:stretch/>
        </p:blipFill>
        <p:spPr>
          <a:xfrm>
            <a:off x="1572147" y="880253"/>
            <a:ext cx="3985460" cy="2504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0E947-D550-5974-B553-AFC8AB1E9FA1}"/>
              </a:ext>
            </a:extLst>
          </p:cNvPr>
          <p:cNvSpPr txBox="1"/>
          <p:nvPr/>
        </p:nvSpPr>
        <p:spPr>
          <a:xfrm>
            <a:off x="1831294" y="3364059"/>
            <a:ext cx="346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Benjamin Condos, 8 units – 2 acres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26875-DC8C-0D0F-B118-3C8299312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07"/>
          <a:stretch/>
        </p:blipFill>
        <p:spPr>
          <a:xfrm>
            <a:off x="605684" y="3893173"/>
            <a:ext cx="6376055" cy="2054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612AFB-949A-919F-5747-7DB84BD9C53A}"/>
              </a:ext>
            </a:extLst>
          </p:cNvPr>
          <p:cNvSpPr txBox="1"/>
          <p:nvPr/>
        </p:nvSpPr>
        <p:spPr>
          <a:xfrm>
            <a:off x="960152" y="6043866"/>
            <a:ext cx="535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Turnpike Village, 48 units – 1&amp;2 bdrm. rentals – 12 acres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408415-45D4-93B0-DD8A-B65EC1F1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874" y="1042045"/>
            <a:ext cx="3981450" cy="4705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6E6674-EBF8-73D3-ECAD-850903720BF9}"/>
              </a:ext>
            </a:extLst>
          </p:cNvPr>
          <p:cNvSpPr txBox="1"/>
          <p:nvPr/>
        </p:nvSpPr>
        <p:spPr>
          <a:xfrm>
            <a:off x="7787349" y="5762854"/>
            <a:ext cx="344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Atwood Acres, 50 units – 6.6 acres</a:t>
            </a:r>
          </a:p>
        </p:txBody>
      </p:sp>
    </p:spTree>
    <p:extLst>
      <p:ext uri="{BB962C8B-B14F-4D97-AF65-F5344CB8AC3E}">
        <p14:creationId xmlns:p14="http://schemas.microsoft.com/office/powerpoint/2010/main" val="194505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EACEE7-C107-4ED2-BDB8-D16DCCDA8F88}"/>
              </a:ext>
            </a:extLst>
          </p:cNvPr>
          <p:cNvSpPr txBox="1"/>
          <p:nvPr/>
        </p:nvSpPr>
        <p:spPr>
          <a:xfrm>
            <a:off x="640079" y="802767"/>
            <a:ext cx="3209546" cy="2086972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4EEE3-9CAF-A68E-47DD-766023A9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4268" y="1122807"/>
            <a:ext cx="429768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F050C-9C91-ED68-47F8-0B9A80402C8B}"/>
              </a:ext>
            </a:extLst>
          </p:cNvPr>
          <p:cNvSpPr txBox="1"/>
          <p:nvPr/>
        </p:nvSpPr>
        <p:spPr>
          <a:xfrm>
            <a:off x="939831" y="2444768"/>
            <a:ext cx="26100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use the QR code to access the public survey for providing direct feedback on the three proposed locations for an Overlay District.</a:t>
            </a:r>
          </a:p>
        </p:txBody>
      </p:sp>
    </p:spTree>
    <p:extLst>
      <p:ext uri="{BB962C8B-B14F-4D97-AF65-F5344CB8AC3E}">
        <p14:creationId xmlns:p14="http://schemas.microsoft.com/office/powerpoint/2010/main" val="25158377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12635</TotalTime>
  <Words>442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Townsend MBTA COMMUNITIES</vt:lpstr>
      <vt:lpstr>PowerPoint Presentation</vt:lpstr>
      <vt:lpstr>Requirements for Townsend</vt:lpstr>
      <vt:lpstr>MBTA Overlay District</vt:lpstr>
      <vt:lpstr>PowerPoint Presentation</vt:lpstr>
      <vt:lpstr>Example dense development  (15 Units/acre)</vt:lpstr>
      <vt:lpstr>MULTIFAMILY HOUSING IN TOWNSEND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Chapman</dc:creator>
  <cp:lastModifiedBy>Jonathan Vos</cp:lastModifiedBy>
  <cp:revision>8</cp:revision>
  <dcterms:created xsi:type="dcterms:W3CDTF">2022-04-11T14:44:52Z</dcterms:created>
  <dcterms:modified xsi:type="dcterms:W3CDTF">2023-11-14T21:45:59Z</dcterms:modified>
</cp:coreProperties>
</file>